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3"/>
  </p:notesMasterIdLst>
  <p:handoutMasterIdLst>
    <p:handoutMasterId r:id="rId64"/>
  </p:handoutMasterIdLst>
  <p:sldIdLst>
    <p:sldId id="340" r:id="rId3"/>
    <p:sldId id="343" r:id="rId4"/>
    <p:sldId id="256" r:id="rId5"/>
    <p:sldId id="262" r:id="rId6"/>
    <p:sldId id="25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2" r:id="rId61"/>
    <p:sldId id="34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09" autoAdjust="0"/>
    <p:restoredTop sz="94721" autoAdjust="0"/>
  </p:normalViewPr>
  <p:slideViewPr>
    <p:cSldViewPr snapToGrid="0" showGuides="1">
      <p:cViewPr>
        <p:scale>
          <a:sx n="66" d="100"/>
          <a:sy n="66" d="100"/>
        </p:scale>
        <p:origin x="-1020" y="-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361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ru-RU" smtClean="0"/>
              <a:pPr/>
              <a:t>05.10.2015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ru-RU" noProof="0" smtClean="0"/>
              <a:pPr/>
              <a:t>05.10.2015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7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2166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4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3065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90229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61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518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6086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5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7196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5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40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2364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dirty="0" smtClean="0"/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3352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879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38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1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571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левый треугольник,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001068" y="5913206"/>
            <a:ext cx="7969542" cy="781394"/>
          </a:xfrm>
        </p:spPr>
        <p:txBody>
          <a:bodyPr/>
          <a:lstStyle>
            <a:lvl1pPr>
              <a:defRPr lang="en-US" sz="2400" b="0" i="0" baseline="0" smtClean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  <p:sp>
        <p:nvSpPr>
          <p:cNvPr id="14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2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8406"/>
            <a:ext cx="7969542" cy="781394"/>
          </a:xfrm>
        </p:spPr>
        <p:txBody>
          <a:bodyPr/>
          <a:lstStyle>
            <a:lvl1pPr>
              <a:defRPr lang="ru-RU" sz="2400" b="0" i="0" baseline="0" noProof="0" smtClean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1960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2: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1711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39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434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0375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3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1598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6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68" y="4959479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068" y="884720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ru-RU" noProof="0" smtClean="0"/>
              <a:pPr/>
              <a:t>05.10.2015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9.xml"/><Relationship Id="rId18" Type="http://schemas.openxmlformats.org/officeDocument/2006/relationships/slide" Target="slide40.xml"/><Relationship Id="rId26" Type="http://schemas.openxmlformats.org/officeDocument/2006/relationships/slide" Target="slide57.xml"/><Relationship Id="rId3" Type="http://schemas.openxmlformats.org/officeDocument/2006/relationships/slide" Target="slide7.xml"/><Relationship Id="rId21" Type="http://schemas.openxmlformats.org/officeDocument/2006/relationships/slide" Target="slide46.xml"/><Relationship Id="rId7" Type="http://schemas.openxmlformats.org/officeDocument/2006/relationships/slide" Target="slide16.xml"/><Relationship Id="rId12" Type="http://schemas.openxmlformats.org/officeDocument/2006/relationships/slide" Target="slide27.xml"/><Relationship Id="rId17" Type="http://schemas.openxmlformats.org/officeDocument/2006/relationships/slide" Target="slide38.xml"/><Relationship Id="rId25" Type="http://schemas.openxmlformats.org/officeDocument/2006/relationships/slide" Target="slide55.xml"/><Relationship Id="rId2" Type="http://schemas.openxmlformats.org/officeDocument/2006/relationships/slide" Target="slide5.xml"/><Relationship Id="rId16" Type="http://schemas.openxmlformats.org/officeDocument/2006/relationships/slide" Target="slide35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4.xml"/><Relationship Id="rId24" Type="http://schemas.openxmlformats.org/officeDocument/2006/relationships/slide" Target="slide53.xml"/><Relationship Id="rId5" Type="http://schemas.openxmlformats.org/officeDocument/2006/relationships/slide" Target="slide11.xml"/><Relationship Id="rId15" Type="http://schemas.openxmlformats.org/officeDocument/2006/relationships/slide" Target="slide33.xml"/><Relationship Id="rId23" Type="http://schemas.openxmlformats.org/officeDocument/2006/relationships/slide" Target="slide51.xml"/><Relationship Id="rId10" Type="http://schemas.openxmlformats.org/officeDocument/2006/relationships/slide" Target="slide22.xml"/><Relationship Id="rId19" Type="http://schemas.openxmlformats.org/officeDocument/2006/relationships/slide" Target="slide42.xml"/><Relationship Id="rId4" Type="http://schemas.openxmlformats.org/officeDocument/2006/relationships/slide" Target="slide9.xml"/><Relationship Id="rId9" Type="http://schemas.openxmlformats.org/officeDocument/2006/relationships/slide" Target="slide20.xml"/><Relationship Id="rId14" Type="http://schemas.openxmlformats.org/officeDocument/2006/relationships/slide" Target="slide31.xml"/><Relationship Id="rId22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7.xml"/><Relationship Id="rId1" Type="http://schemas.openxmlformats.org/officeDocument/2006/relationships/audio" Target="../media/media1.wav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okruzhajuschij-mir/Opasnosti-doma/0010-026-Pomni.jpg" TargetMode="External"/><Relationship Id="rId13" Type="http://schemas.openxmlformats.org/officeDocument/2006/relationships/hyperlink" Target="http://img0.liveinternet.ru/images/attach/c/9/105/992/105992790_ruki1.jpg" TargetMode="External"/><Relationship Id="rId18" Type="http://schemas.openxmlformats.org/officeDocument/2006/relationships/hyperlink" Target="http://www.gorobzor.ru/public/news/images/22910.jpg" TargetMode="External"/><Relationship Id="rId3" Type="http://schemas.openxmlformats.org/officeDocument/2006/relationships/hyperlink" Target="http://www.1mmtt.ru/published/publicdata/MMTTRU1MT/attachments/SC/images/pamyatka.jpg" TargetMode="External"/><Relationship Id="rId21" Type="http://schemas.openxmlformats.org/officeDocument/2006/relationships/hyperlink" Target="http://www.williampaid.com/blog/wp-content/uploads/friends_fighting.jpg" TargetMode="External"/><Relationship Id="rId7" Type="http://schemas.openxmlformats.org/officeDocument/2006/relationships/hyperlink" Target="http://im0-tub-ru.yandex.net/i?id=0280605761e11c6df8205a6fcdc7ed34-66-144&amp;n=21" TargetMode="External"/><Relationship Id="rId12" Type="http://schemas.openxmlformats.org/officeDocument/2006/relationships/hyperlink" Target="http://static.ngs.ru/news/preview/ff3d12e84c1599a9023e857ed2976d440f27c3a6_896.jpg" TargetMode="External"/><Relationship Id="rId17" Type="http://schemas.openxmlformats.org/officeDocument/2006/relationships/hyperlink" Target="http://thekonst.net/data/pictures/312/008.640.jpg" TargetMode="External"/><Relationship Id="rId25" Type="http://schemas.openxmlformats.org/officeDocument/2006/relationships/hyperlink" Target="http://office.microsoft.com/ru-ru/templates/results.aspx?qu=%D1%88%D0%B0%D0%B1%D0%BB%D0%BE%D0%BD%20%D0%BF%D1%80%D0%B5%D0%B7%D0%B5%D0%BD%D1%82%D0%B0%D1%86%D0%B8%D0%B8%20%D0%BE%D0%B1%D1%80%D0%B0%D0%B7%D0%BE%D0%B2%D0%B0%D0%BD%D0%B8%D0%B5&amp;queryid=0dc8bce5-043e-4ff7-9e1a-971599558e8e" TargetMode="External"/><Relationship Id="rId2" Type="http://schemas.openxmlformats.org/officeDocument/2006/relationships/hyperlink" Target="http://img1.liveinternet.ru/images/attach/c/8/101/430/101430641_5303057_SJG5NYxuUW8.jpg" TargetMode="External"/><Relationship Id="rId16" Type="http://schemas.openxmlformats.org/officeDocument/2006/relationships/hyperlink" Target="http://wyksa.ru/news/data/upimages/22.jpg" TargetMode="External"/><Relationship Id="rId20" Type="http://schemas.openxmlformats.org/officeDocument/2006/relationships/hyperlink" Target="http://comps.canstockphoto.com/can-stock-photo_csp3805382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publibrary.ru/readers/specialist/images-specialist/ped-igri-2.jpg" TargetMode="External"/><Relationship Id="rId11" Type="http://schemas.openxmlformats.org/officeDocument/2006/relationships/hyperlink" Target="http://rosinka27.ucoz.ru/detskaybez/012.jpg" TargetMode="External"/><Relationship Id="rId24" Type="http://schemas.openxmlformats.org/officeDocument/2006/relationships/hyperlink" Target="http://liubavyshka.ru/photo/12-0-359" TargetMode="External"/><Relationship Id="rId5" Type="http://schemas.openxmlformats.org/officeDocument/2006/relationships/hyperlink" Target="http://kladraz.ru/images/pic213.jpg" TargetMode="External"/><Relationship Id="rId15" Type="http://schemas.openxmlformats.org/officeDocument/2006/relationships/hyperlink" Target="http://ukranews.com/uploads/news/2012/08/15/17/63bc36844cfc013b546f8d3edaba6904ec1d33af.jpg" TargetMode="External"/><Relationship Id="rId23" Type="http://schemas.openxmlformats.org/officeDocument/2006/relationships/hyperlink" Target="http://liubavyshka.ru/photo/144-0-22313" TargetMode="External"/><Relationship Id="rId10" Type="http://schemas.openxmlformats.org/officeDocument/2006/relationships/hyperlink" Target="http://zuzn.ru/wp-content/uploads/2014/01/b1c2bc-400x266.jpg" TargetMode="External"/><Relationship Id="rId19" Type="http://schemas.openxmlformats.org/officeDocument/2006/relationships/hyperlink" Target="http://img0.liveinternet.ru/images/attach/c/4/80/74/80074506_2a66740bf639.jpg" TargetMode="External"/><Relationship Id="rId4" Type="http://schemas.openxmlformats.org/officeDocument/2006/relationships/hyperlink" Target="http://img3.board.com.ua/a/2002447132/wm/1-pozharnaya-bezopasnost-v-harkove.gif" TargetMode="External"/><Relationship Id="rId9" Type="http://schemas.openxmlformats.org/officeDocument/2006/relationships/hyperlink" Target="http://tipslife.ru/uploads/posts/2012-07/1342159300_01.jpg" TargetMode="External"/><Relationship Id="rId14" Type="http://schemas.openxmlformats.org/officeDocument/2006/relationships/hyperlink" Target="http://ko44.ru/media/k2/items/cache/45fc1fd2e4639db7a71d040581c2cb26_L.jpg" TargetMode="External"/><Relationship Id="rId22" Type="http://schemas.openxmlformats.org/officeDocument/2006/relationships/hyperlink" Target="http://edbi.ru/sinonim/%D0%B7%D0%BD%D0%B0%D1%82%D0%BE%D0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616" y="3236686"/>
            <a:ext cx="10828224" cy="21456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«Знатоки безопасного поведения»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14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знак </a:t>
            </a:r>
            <a:endParaRPr lang="ru-RU" sz="4400" dirty="0" smtClean="0"/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«Остановка автобуса»</a:t>
            </a:r>
            <a:endParaRPr lang="ru-RU" sz="44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61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Красный круг, прямоугольник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Знать обязан каждый школьник: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Это очень строгий знак.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И куда б вы не спешили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С папой на автомобиле,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Не проедете никак.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latin typeface="Calibri Light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0615" y="1493380"/>
            <a:ext cx="3516581" cy="292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</a:t>
            </a:r>
            <a:r>
              <a:rPr lang="ru-RU" sz="4400" dirty="0" smtClean="0"/>
              <a:t>знак</a:t>
            </a:r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 </a:t>
            </a:r>
            <a:r>
              <a:rPr lang="ru-RU" sz="4400" dirty="0"/>
              <a:t>«Въезд </a:t>
            </a:r>
            <a:r>
              <a:rPr lang="ru-RU" sz="4400" dirty="0" smtClean="0"/>
              <a:t>запрещён»</a:t>
            </a:r>
            <a:endParaRPr lang="ru-RU" sz="44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34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Перемолвились машины: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Остудить пора бы шины,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Остановимся, где сквер!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Но вмешалась буква «Эр»: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Только я могу решить,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Где стоянку разрешить!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dirty="0" smtClean="0">
                <a:latin typeface="Calibri Light"/>
              </a:rPr>
              <a:t>Загадки 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522" y="1199657"/>
            <a:ext cx="3817817" cy="381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080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знак </a:t>
            </a:r>
            <a:endParaRPr lang="ru-RU" sz="4400" dirty="0" smtClean="0"/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«Стоянка»</a:t>
            </a:r>
            <a:endParaRPr lang="ru-RU" sz="44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02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«В школе»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96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Выбери правильный ответ: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«</a:t>
            </a:r>
            <a:r>
              <a:rPr lang="ru-RU" sz="4400" dirty="0"/>
              <a:t>Начало занятий в школе…»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в 8.00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в 8.30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в 9.00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3222" y="1559169"/>
            <a:ext cx="2956453" cy="291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599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37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71340" y="1252635"/>
            <a:ext cx="970555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 школе запрещено делать подножки во время перемены, потому что можно получить травму…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ушиб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порез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ожог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9758" y="1758459"/>
            <a:ext cx="2847824" cy="3856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787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013791"/>
            <a:ext cx="11506042" cy="40927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u="sng" dirty="0">
                <a:solidFill>
                  <a:schemeClr val="accent2">
                    <a:lumMod val="50000"/>
                  </a:schemeClr>
                </a:solidFill>
              </a:rPr>
              <a:t>Знаток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человек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, обладающий большими знаниями в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чём-нибудь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, тонким пониманием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чего-нибудь.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7983" y="5445257"/>
            <a:ext cx="66989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600" i="1" dirty="0"/>
              <a:t>(толковый словарь С. Ожегова)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936" y="1014867"/>
            <a:ext cx="2091567" cy="15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07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524000" y="1873957"/>
            <a:ext cx="95894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Что нужно сделать, если в школе услышали сигнал пожарной тревоги?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остаться на месте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скорее покинуть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помещение</a:t>
            </a:r>
            <a:endParaRPr lang="ru-RU" sz="4400" dirty="0"/>
          </a:p>
          <a:p>
            <a:pPr>
              <a:spcBef>
                <a:spcPts val="1000"/>
              </a:spcBef>
            </a:pPr>
            <a:r>
              <a:rPr lang="ru-RU" sz="4400" dirty="0"/>
              <a:t>В) вместе с учителем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выйти </a:t>
            </a:r>
            <a:r>
              <a:rPr lang="ru-RU" sz="4400" dirty="0"/>
              <a:t>из школы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370" y="1989748"/>
            <a:ext cx="2999275" cy="3109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6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libri Light"/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14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Во время перемены в кабинетах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запрещено </a:t>
            </a:r>
            <a:r>
              <a:rPr lang="ru-RU" sz="4400" dirty="0"/>
              <a:t>играть в 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догонялки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в крестики-нолики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в морской бой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278" y="2217738"/>
            <a:ext cx="4191366" cy="312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138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8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Если в школу зашёл незнакомый человек, не представился дежурному, то как ты должен поступить?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меня это не касается.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рассказать об этом товарищу.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срочно сообщить </a:t>
            </a:r>
            <a:r>
              <a:rPr lang="ru-RU" sz="4400" dirty="0" smtClean="0"/>
              <a:t>директору</a:t>
            </a:r>
          </a:p>
          <a:p>
            <a:pPr>
              <a:spcBef>
                <a:spcPts val="1000"/>
              </a:spcBef>
            </a:pPr>
            <a:r>
              <a:rPr lang="ru-RU" sz="4400" dirty="0" smtClean="0"/>
              <a:t> </a:t>
            </a:r>
            <a:r>
              <a:rPr lang="ru-RU" sz="4400" dirty="0"/>
              <a:t>(или завучу, учителю) школы.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239" y="1289538"/>
            <a:ext cx="2101472" cy="391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43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chemeClr val="tx1"/>
                </a:solidFill>
              </a:rPr>
              <a:t>В школе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00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«Дома»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80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984739" y="1957753"/>
            <a:ext cx="8991600" cy="1642941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Войдя в квартиру, ты чувствуешь запах газа. Взрослых дома нет. Что ты сделаешь в первую очередь?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Позвоню родителям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и </a:t>
            </a:r>
            <a:r>
              <a:rPr lang="ru-RU" sz="4000" dirty="0"/>
              <a:t>спрошу совета.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Открою окно на кухне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и отключу </a:t>
            </a:r>
            <a:r>
              <a:rPr lang="ru-RU" sz="4000" dirty="0"/>
              <a:t>газ.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Попробую проверить, где утечка газа.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738" y="2088418"/>
            <a:ext cx="4267200" cy="216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820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chemeClr val="tx1"/>
                </a:solidFill>
              </a:rPr>
              <a:t>Дома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69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09600" y="1819154"/>
            <a:ext cx="939018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При утечке газа нельзя зажигать спички- может случиться взрыв. А почему же нельзя включать свет?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Потому что в темноте газ не так опасен.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Б)Потому что газ взорвётся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от </a:t>
            </a:r>
            <a:r>
              <a:rPr lang="ru-RU" sz="4000" dirty="0"/>
              <a:t>тепла горящей лампочки.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Потому что при щелчке выключателя проскочит искра, которая может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вызвать </a:t>
            </a:r>
            <a:r>
              <a:rPr lang="ru-RU" sz="4000" dirty="0"/>
              <a:t>взрыв.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5282" y="1266092"/>
            <a:ext cx="2143980" cy="365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211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Загадки</a:t>
            </a: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4" action="ppaction://hlinksldjump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5" action="ppaction://hlinksldjump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6" action="ppaction://hlinksldjump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В школе</a:t>
            </a: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7" action="ppaction://hlinksldjump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8" action="ppaction://hlinksldjump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9" action="ppaction://hlinksldjump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0" action="ppaction://hlinksldjump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1" action="ppaction://hlinksldjump"/>
            </a:endParaRP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Дома</a:t>
            </a: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2" action="ppaction://hlinksldjump"/>
            </a:endParaRPr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3" action="ppaction://hlinksldjump"/>
            </a:endParaRPr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4" action="ppaction://hlinksldjump"/>
            </a:endParaRPr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5" action="ppaction://hlinksldjump"/>
            </a:endParaRPr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6" action="ppaction://hlinksldjump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Осторожно!</a:t>
            </a: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7" action="ppaction://hlinksldjump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8" action="ppaction://hlinksldjump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9" action="ppaction://hlinksldjump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0" action="ppaction://hlinksldjump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1" action="ppaction://hlinksldjump"/>
            </a:endParaRPr>
          </a:p>
        </p:txBody>
      </p:sp>
      <p:sp>
        <p:nvSpPr>
          <p:cNvPr id="67" name="Текст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1" i="0" baseline="0" dirty="0" smtClean="0">
                <a:latin typeface="Calibri"/>
                <a:ea typeface="+mn-ea"/>
                <a:cs typeface="+mn-cs"/>
              </a:rPr>
              <a:t>На</a:t>
            </a:r>
            <a:r>
              <a:rPr lang="ru-RU" sz="2400" b="1" i="0" dirty="0" smtClean="0">
                <a:latin typeface="Calibri"/>
                <a:ea typeface="+mn-ea"/>
                <a:cs typeface="+mn-cs"/>
              </a:rPr>
              <a:t> улице</a:t>
            </a:r>
            <a:endParaRPr lang="ru-RU" sz="2400" b="1" i="0" baseline="0" dirty="0">
              <a:latin typeface="Calibri"/>
              <a:ea typeface="+mn-ea"/>
              <a:cs typeface="+mn-cs"/>
            </a:endParaRPr>
          </a:p>
        </p:txBody>
      </p:sp>
      <p:sp>
        <p:nvSpPr>
          <p:cNvPr id="132" name="Текст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2" action="ppaction://hlinksldjump"/>
            </a:endParaRPr>
          </a:p>
        </p:txBody>
      </p:sp>
      <p:sp>
        <p:nvSpPr>
          <p:cNvPr id="137" name="Текст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3" action="ppaction://hlinksldjump"/>
            </a:endParaRPr>
          </a:p>
        </p:txBody>
      </p:sp>
      <p:sp>
        <p:nvSpPr>
          <p:cNvPr id="142" name="Текст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4" action="ppaction://hlinksldjump"/>
            </a:endParaRPr>
          </a:p>
        </p:txBody>
      </p:sp>
      <p:sp>
        <p:nvSpPr>
          <p:cNvPr id="147" name="Текст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5" action="ppaction://hlinksldjump"/>
            </a:endParaRPr>
          </a:p>
        </p:txBody>
      </p:sp>
      <p:sp>
        <p:nvSpPr>
          <p:cNvPr id="152" name="Текст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46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9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15815" y="1925911"/>
            <a:ext cx="9753599" cy="223245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Ты выходишь на лестничную клетку, чтобы проводить приятеля до лифта. И вдруг сквозняк захлопывает дверь. Что делать?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Сесть у закрытой двери и горько заплакать. Может кто-то выйдет и поможет.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</a:t>
            </a:r>
            <a:r>
              <a:rPr lang="ru-RU" sz="3600" dirty="0" smtClean="0"/>
              <a:t>Побежать </a:t>
            </a:r>
            <a:r>
              <a:rPr lang="ru-RU" sz="3600" dirty="0"/>
              <a:t>в домоуправление и вызвать слесаря, который взломает дверь.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Пойти к приятелю или хорошо знакомым соседям и позвонить родителям на работу. Надо договориться о встрече, чтобы </a:t>
            </a:r>
            <a:r>
              <a:rPr lang="ru-RU" sz="3600" dirty="0" smtClean="0"/>
              <a:t>взять ключ</a:t>
            </a:r>
            <a:r>
              <a:rPr lang="ru-RU" sz="3600" dirty="0"/>
              <a:t>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3268" y="2548496"/>
            <a:ext cx="2710070" cy="178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784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01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18052" y="1816362"/>
            <a:ext cx="1032709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Как помочь человеку, который отравился лекарством или недоброкачественной пищей?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А)Дать ему много воды с содой, чтобы вызвать рвоту и промыть желудок.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Укутать и дать выпить стакан </a:t>
            </a:r>
            <a:r>
              <a:rPr lang="ru-RU" sz="4000" dirty="0" smtClean="0"/>
              <a:t>тёплого </a:t>
            </a:r>
            <a:r>
              <a:rPr lang="ru-RU" sz="4000" dirty="0"/>
              <a:t>молока.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Сделать искусственное дыхание.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2773" y="3719247"/>
            <a:ext cx="2804276" cy="186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40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55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8296" y="1850511"/>
            <a:ext cx="941728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Когда вызываешь скорую помощь, полицию или пожарных, </a:t>
            </a:r>
            <a:r>
              <a:rPr lang="ru-RU" sz="3600" dirty="0" smtClean="0"/>
              <a:t>нужно…</a:t>
            </a:r>
            <a:endParaRPr lang="ru-RU" sz="3600" dirty="0"/>
          </a:p>
          <a:p>
            <a:pPr>
              <a:spcBef>
                <a:spcPts val="1000"/>
              </a:spcBef>
            </a:pPr>
            <a:r>
              <a:rPr lang="ru-RU" sz="3600" dirty="0"/>
              <a:t>А) Кричать как можно громче и жалобнее, чтобы сразу было ясно, что нужна помощь.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Сначала сказать, что случилось. Потом- где случилось. Назвать точный адрес, фамилию, телефон.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Сначала обязательно представиться. Назвать имя, фамилию. А потом подробно, во всех деталях, рассказать, что произошло. 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1442" y="2121878"/>
            <a:ext cx="2447549" cy="239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720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46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</a:t>
            </a:r>
            <a:r>
              <a:rPr lang="ru-RU" dirty="0" smtClean="0"/>
              <a:t>Осторожно!»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98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74431" y="2168769"/>
            <a:ext cx="9694984" cy="159433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Пожилой человек в очках вежливо спрашивает тебя, как пройти в аптеку. Потом спрашивает как тебя зовут. И просит проводить его, показать дорогу. Что ты будешь делать? </a:t>
            </a:r>
          </a:p>
          <a:p>
            <a:pPr>
              <a:spcBef>
                <a:spcPts val="1000"/>
              </a:spcBef>
            </a:pPr>
            <a:r>
              <a:rPr lang="ru-RU" dirty="0"/>
              <a:t>А) Конечно, провожу. Ведь надо помогать пожилым людям.</a:t>
            </a:r>
          </a:p>
          <a:p>
            <a:pPr>
              <a:spcBef>
                <a:spcPts val="1000"/>
              </a:spcBef>
            </a:pPr>
            <a:r>
              <a:rPr lang="ru-RU" dirty="0"/>
              <a:t>Б) Если незнакомец выглядит подозрительно- откажусь. Если он на вид безобидный- пожалуй, провожу.</a:t>
            </a:r>
          </a:p>
          <a:p>
            <a:pPr>
              <a:spcBef>
                <a:spcPts val="1000"/>
              </a:spcBef>
            </a:pPr>
            <a:r>
              <a:rPr lang="ru-RU" dirty="0"/>
              <a:t>В) Взрослые должны просить помощи только у взрослых. Поэтому скажу : «Извините, не могу». </a:t>
            </a:r>
            <a:endParaRPr lang="ru-RU" dirty="0" smtClean="0"/>
          </a:p>
          <a:p>
            <a:pPr>
              <a:spcBef>
                <a:spcPts val="1000"/>
              </a:spcBef>
            </a:pPr>
            <a:r>
              <a:rPr lang="ru-RU" dirty="0" smtClean="0"/>
              <a:t>И </a:t>
            </a:r>
            <a:r>
              <a:rPr lang="ru-RU" dirty="0"/>
              <a:t>отойду дальше.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7447" y="2934799"/>
            <a:ext cx="2895146" cy="2281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691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54065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</a:t>
            </a:r>
            <a:r>
              <a:rPr lang="ru-RU" sz="5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 «Загадки»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0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8417" y="1405033"/>
            <a:ext cx="98005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Мама дала тебе ключ от дома. Но ключ можно потеряться во время прогулки и попасть в руки вора. Что же с ним делать?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Оставить под ковриком у двери.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Положить в глубокий карман. Лучше если этот карман застегивается на молнию.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Повесить на шнурке на шею.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6922" y="3794572"/>
            <a:ext cx="3241589" cy="2061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731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28369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96957" y="1813691"/>
            <a:ext cx="96114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Когда взрослых нет дома, дверь можно открывать только…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полицейскому.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человеку, которого ты хорошо знаешь и полностью доверяешь.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тому, кто просит о помощи.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2537" y="986936"/>
            <a:ext cx="2775398" cy="365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623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</p:spTree>
    <p:extLst>
      <p:ext uri="{BB962C8B-B14F-4D97-AF65-F5344CB8AC3E}">
        <p14:creationId xmlns:p14="http://schemas.microsoft.com/office/powerpoint/2010/main" xmlns="" val="766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8417" y="1815342"/>
            <a:ext cx="9425438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 глазок ты видишь девочку примерно твоего возраста. Она говорит, что ей срочно нужно позвонить родителям. Как ты поступишь?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скажу: «Назови номер, я позвоню от твоего имени».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впущу в квартиру. Не буду же я бояться какой-то девчонки!</a:t>
            </a:r>
          </a:p>
          <a:p>
            <a:pPr>
              <a:spcBef>
                <a:spcPts val="1000"/>
              </a:spcBef>
            </a:pPr>
            <a:r>
              <a:rPr lang="ru-RU" sz="4000" dirty="0" smtClean="0"/>
              <a:t>В)обращусь </a:t>
            </a:r>
            <a:r>
              <a:rPr lang="ru-RU" sz="4000" dirty="0"/>
              <a:t>к соседке за советом.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9632" y="1335088"/>
            <a:ext cx="2281627" cy="342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240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24461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17443" y="1803619"/>
            <a:ext cx="908997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Взрослых дома нет. Звонит телефон, и незнакомец спрашивает: «Это твой номер?». Что ты ответишь?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Назову свой номер телефона.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Отвечу: «Извините, позвоните, когда взрослые придут с работы».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В)Отвечу: «Скажите, какой номер вам нужен. А я скажу, этот или нет».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1233" y="1345346"/>
            <a:ext cx="2590190" cy="342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56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dirty="0">
                <a:latin typeface="Calibri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6692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</a:t>
            </a:r>
            <a:r>
              <a:rPr lang="ru-RU" dirty="0" smtClean="0"/>
              <a:t>На улице»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02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931002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Какое место лучше выбрать для игры с друзьями?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Спортплощадку.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Стройплощадку.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Подвал</a:t>
            </a:r>
            <a:endParaRPr lang="ru-RU" sz="44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941" y="1902195"/>
            <a:ext cx="4625703" cy="318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070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24449" y="1512277"/>
            <a:ext cx="8885530" cy="314901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В </a:t>
            </a:r>
            <a:r>
              <a:rPr lang="ru-RU" dirty="0"/>
              <a:t>белом треугольнике</a:t>
            </a:r>
          </a:p>
          <a:p>
            <a:pPr>
              <a:spcBef>
                <a:spcPts val="1000"/>
              </a:spcBef>
            </a:pPr>
            <a:r>
              <a:rPr lang="ru-RU" dirty="0"/>
              <a:t>С окаёмкой красной</a:t>
            </a:r>
          </a:p>
          <a:p>
            <a:pPr>
              <a:spcBef>
                <a:spcPts val="1000"/>
              </a:spcBef>
            </a:pPr>
            <a:r>
              <a:rPr lang="ru-RU" dirty="0"/>
              <a:t>Человечкам-школьникам</a:t>
            </a:r>
          </a:p>
          <a:p>
            <a:pPr>
              <a:spcBef>
                <a:spcPts val="1000"/>
              </a:spcBef>
            </a:pPr>
            <a:r>
              <a:rPr lang="ru-RU" dirty="0"/>
              <a:t>Очень безопасно.</a:t>
            </a:r>
          </a:p>
          <a:p>
            <a:pPr>
              <a:spcBef>
                <a:spcPts val="1000"/>
              </a:spcBef>
            </a:pPr>
            <a:r>
              <a:rPr lang="ru-RU" dirty="0"/>
              <a:t>Этот знак дорожный</a:t>
            </a:r>
          </a:p>
          <a:p>
            <a:pPr>
              <a:spcBef>
                <a:spcPts val="1000"/>
              </a:spcBef>
            </a:pPr>
            <a:r>
              <a:rPr lang="ru-RU" dirty="0"/>
              <a:t>Знают все на свете:</a:t>
            </a:r>
          </a:p>
          <a:p>
            <a:pPr>
              <a:spcBef>
                <a:spcPts val="1000"/>
              </a:spcBef>
            </a:pPr>
            <a:r>
              <a:rPr lang="ru-RU" dirty="0"/>
              <a:t>Будьте осторожны,</a:t>
            </a:r>
          </a:p>
          <a:p>
            <a:pPr>
              <a:spcBef>
                <a:spcPts val="1000"/>
              </a:spcBef>
            </a:pPr>
            <a:r>
              <a:rPr lang="ru-RU" dirty="0"/>
              <a:t>На дороге …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dirty="0" smtClean="0">
                <a:latin typeface="Calibri Light"/>
              </a:rPr>
              <a:t>Загадки</a:t>
            </a:r>
            <a:endParaRPr lang="ru-RU" sz="36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34567" y="1019969"/>
            <a:ext cx="4463769" cy="3411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163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31189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349310" y="1365994"/>
            <a:ext cx="7442998" cy="286766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Несчастья на дороге чаще всего случаются из-за….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невнимательности водителей и пешеходов.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поломки светофоров.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ураганов.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6435" y="820907"/>
            <a:ext cx="2748038" cy="467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2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38546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8296" y="1873957"/>
            <a:ext cx="11410121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Приятель уговаривает тебя спуститься в открытый канализационный люк и исследовать подземелье. Как ты поступишь?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Конечно, соглашусь. А вдруг там действительно живут черепашки-ниндзя!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скажу, что у меня дела. А он пусть поступает, как хочет.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Постараюсь отговорить его. Объясню, что в подземных колодцах внизу может скапливаться ядовитый газ.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186343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20607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169" y="1769165"/>
            <a:ext cx="11235953" cy="203395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Навстречу тебе идёт толпа. Люди размахивают флагами, что-то громко кричат. Что ты </a:t>
            </a:r>
            <a:r>
              <a:rPr lang="ru-RU" sz="4000" dirty="0" smtClean="0"/>
              <a:t>сделаешь</a:t>
            </a:r>
            <a:r>
              <a:rPr lang="ru-RU" sz="4000" dirty="0"/>
              <a:t>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подойду поближе, чтобы узнать, в чём дело.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сверну в переулок, чтобы не попасть в толпу.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подойду за разъяснениями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к </a:t>
            </a:r>
            <a:r>
              <a:rPr lang="ru-RU" sz="4000" dirty="0"/>
              <a:t>полицейским, которые наблюдают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за </a:t>
            </a:r>
            <a:r>
              <a:rPr lang="ru-RU" sz="4000" dirty="0"/>
              <a:t>толпой.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7044" y="3094127"/>
            <a:ext cx="3307962" cy="254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152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44021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06366" y="1911607"/>
            <a:ext cx="11063389" cy="191018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Подруга предлагает «срезать» привычный маршрут от школы до дома и пройти через пустырь, который в городе считают опасным местом. «Что ты, трусишка, что ли?»- говорит она. Как ты поступишь?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соглашусь с подругой. Вдвоём ведь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не </a:t>
            </a:r>
            <a:r>
              <a:rPr lang="ru-RU" sz="3600" dirty="0"/>
              <a:t>так опасно.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решительно откажусь, несмотря на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насмешки</a:t>
            </a:r>
            <a:r>
              <a:rPr lang="ru-RU" sz="3600" dirty="0"/>
              <a:t>. И её попробую отговорить от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опасной </a:t>
            </a:r>
            <a:r>
              <a:rPr lang="ru-RU" sz="3600" dirty="0"/>
              <a:t>затеи.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позвоню маме на работу, чтобы посоветоваться.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7774" y="2117422"/>
            <a:ext cx="3346174" cy="281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869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380524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58" y="852245"/>
            <a:ext cx="11525331" cy="321471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527"/>
              </a:avLst>
            </a:prstTxWarp>
            <a:spAutoFit/>
          </a:bodyPr>
          <a:lstStyle/>
          <a:p>
            <a:pPr algn="ctr"/>
            <a:r>
              <a:rPr lang="ru-RU" sz="1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Молодцы!</a:t>
            </a:r>
            <a:endParaRPr lang="ru-RU" sz="115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9947" y="5627749"/>
            <a:ext cx="8128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2595" y="4318632"/>
            <a:ext cx="3329538" cy="19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4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064417" y="2096695"/>
            <a:ext cx="8885530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знак </a:t>
            </a:r>
            <a:endParaRPr lang="ru-RU" sz="4400" dirty="0" smtClean="0"/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«Осторожно</a:t>
            </a:r>
            <a:r>
              <a:rPr lang="ru-RU" sz="4400" dirty="0"/>
              <a:t>, дети</a:t>
            </a:r>
            <a:r>
              <a:rPr lang="ru-RU" sz="4400" dirty="0" smtClean="0"/>
              <a:t>!»</a:t>
            </a:r>
            <a:endParaRPr lang="ru-RU" sz="44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</a:t>
            </a: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17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978" y="158674"/>
            <a:ext cx="3072341" cy="476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cs typeface="Calibri" pitchFamily="34" charset="0"/>
              </a:rPr>
              <a:t>Источники:</a:t>
            </a:r>
            <a:endParaRPr lang="ru-RU" sz="2400" b="1" i="1" dirty="0"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7" y="874013"/>
            <a:ext cx="10387496" cy="5446642"/>
          </a:xfrm>
          <a:solidFill>
            <a:schemeClr val="accent5">
              <a:lumMod val="60000"/>
              <a:lumOff val="40000"/>
            </a:schemeClr>
          </a:solidFill>
        </p:spPr>
        <p:txBody>
          <a:bodyPr numCol="2">
            <a:normAutofit fontScale="25000" lnSpcReduction="20000"/>
          </a:bodyPr>
          <a:lstStyle/>
          <a:p>
            <a:pPr marL="457200" indent="-457200">
              <a:buAutoNum type="arabicPeriod"/>
            </a:pP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Гостюшин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А.В. Основы безопасности жизнедеятельности : учеб. Для учащихся 5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кл.общеобразоват.учреждений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А.В.Гостюшин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А.Д.Путинцев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.-М.:ООО «Издательство АСТ», 2002-141с:ил</a:t>
            </a: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http://img1.liveinternet.ru/images/attach/c/8/101/430/101430641_5303057_SJG5NYxuUW8.jpg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http://www.1mmtt.ru/published/publicdata/MMTTRU1MT/attachments/SC/images/pamyatka.jpg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http://img3.board.com.ua/a/2002447132/wm/1-pozharnaya-bezopasnost-v-harkove.gif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http://kladraz.ru/images/pic213.jpg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http://www.publibrary.ru/readers/specialist/images-specialist/ped-igri-2.jpg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7"/>
              </a:rPr>
              <a:t>http://im0-tub-ru.yandex.net/i?id=0280605761e11c6df8205a6fcdc7ed34-66-144&amp;n=21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8"/>
              </a:rPr>
              <a:t>http://900igr.net/datai/okruzhajuschij-mir/Opasnosti-doma/0010-026-Pomni.jpg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9"/>
              </a:rPr>
              <a:t>http://tipslife.ru/uploads/posts/2012-07/1342159300_01.jpg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0"/>
              </a:rPr>
              <a:t>http://zuzn.ru/wp-content/uploads/2014/01/b1c2bc-400x266.jpg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1"/>
              </a:rPr>
              <a:t>http://rosinka27.ucoz.ru/detskaybez/012.jpg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2"/>
              </a:rPr>
              <a:t>http://static.ngs.ru/news/preview/ff3d12e84c1599a9023e857ed2976d440f27c3a6_896.jpg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3"/>
              </a:rPr>
              <a:t>http://img0.liveinternet.ru/images/attach/c/9/105/992/105992790_ruki1.jpg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4"/>
              </a:rPr>
              <a:t>http://ko44.ru/media/k2/items/cache/45fc1fd2e4639db7a71d040581c2cb26_L.jpg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5"/>
              </a:rPr>
              <a:t>http://ukranews.com/uploads/news/2012/08/15/17/63bc36844cfc013b546f8d3edaba6904ec1d33af.jpg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6"/>
              </a:rPr>
              <a:t>http://wyksa.ru/news/data/upimages/22.jpg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7"/>
              </a:rPr>
              <a:t>http://thekonst.net/data/pictures/312/008.640.jpg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8"/>
              </a:rPr>
              <a:t>http://www.gorobzor.ru/public/news/images/22910.jpg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9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9"/>
              </a:rPr>
              <a:t>img0.liveinternet.ru/images/attach/c/4/80/74/80074506_2a66740bf639.jpg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0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0"/>
              </a:rPr>
              <a:t>comps.canstockphoto.com/can-stock-photo_csp3805382.jpg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1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1"/>
              </a:rPr>
              <a:t>www.williampaid.com/blog/wp-content/uploads/friends_fighting.jpg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2"/>
              </a:rPr>
              <a:t>http://edbi.ru/sinonim/%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2"/>
              </a:rPr>
              <a:t>D0%B7%D0%BD%D0%B0%D1%82%D0%BE%D0%BA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3"/>
              </a:rPr>
              <a:t>http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3"/>
              </a:rPr>
              <a:t>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3"/>
              </a:rPr>
              <a:t>liubavyshka.ru/photo/144-0-22313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4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4"/>
              </a:rPr>
              <a:t>liubavyshka.ru/photo/12-0-359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ru-RU" sz="4200" u="sng" dirty="0" smtClean="0">
                <a:hlinkClick r:id="rId25"/>
              </a:rPr>
              <a:t>http</a:t>
            </a:r>
            <a:r>
              <a:rPr lang="ru-RU" sz="4200" u="sng" dirty="0">
                <a:hlinkClick r:id="rId25"/>
              </a:rPr>
              <a:t>://office.microsoft.com/ru-ru/templates/results.aspx?qu=%D1%88%D0%B0%D0%B1%D0%BB%D0%BE%D0%BD%20%D0%BF%D1%80%D0%B5%D0%B7%D0%B5%D0%BD%D1%82%D0%B0%D1%86%D0%B8%D0%B8%20%D0%BE%D0%B1%D1%80%D0%B0%D0%B7%D0%BE%D0%B2%D0%B0%D0%BD%D0%B8%D0%B5&amp;queryid=0dc8bce5-043e-4ff7-9e1a-971599558e8e#pg:3|ai:TC104001206|</a:t>
            </a:r>
            <a:endParaRPr lang="ru-RU" sz="4200" dirty="0"/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1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 smtClean="0"/>
              <a:t>Что </a:t>
            </a:r>
            <a:r>
              <a:rPr lang="ru-RU" sz="3600" dirty="0"/>
              <a:t>за знак такой висит?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- «Стоп!» - машинам он велит. 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-Переход, идите смело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По полоскам чёрно-белым.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1432" y="1399565"/>
            <a:ext cx="2809875" cy="28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839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4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дорожный знак </a:t>
            </a: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4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«Пешеходный переход»</a:t>
            </a:r>
            <a:endParaRPr lang="ru-RU" sz="4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75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Под этим знаком, как ни странно,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Все ждут чего-то постоянно.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Кто-то сидя, кто-то стоя…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Что за место здесь такое?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latin typeface="Calibri Light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230" y="838934"/>
            <a:ext cx="2405185" cy="377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092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Красочная настольная игра: 16 x 9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ameBoardColorful_16x9_TP104001205" id="{79A745F3-8376-4B39-A51C-4A55655D8418}" vid="{22E22CF6-1755-4575-A0C8-658FB9E2381E}"/>
    </a:ext>
  </a:extLst>
</a:theme>
</file>

<file path=ppt/theme/theme2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3AB556-06BF-4F6C-964D-E4806431F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Игра-викторина (широкоэкранная, с разноцветными категориями)</Template>
  <TotalTime>0</TotalTime>
  <Words>1462</Words>
  <Application>Microsoft Office PowerPoint</Application>
  <PresentationFormat>Произвольный</PresentationFormat>
  <Paragraphs>350</Paragraphs>
  <Slides>60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Красочная настольная игра: 16 x 9</vt:lpstr>
      <vt:lpstr>Викторина  «Знатоки безопасного поведения» </vt:lpstr>
      <vt:lpstr>Знаток — человек, обладающий большими знаниями в чём-нибудь, тонким пониманием чего-нибудь.</vt:lpstr>
      <vt:lpstr>Слайд 3</vt:lpstr>
      <vt:lpstr>Вопросы категории «Загадки»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 </vt:lpstr>
      <vt:lpstr>Загадки</vt:lpstr>
      <vt:lpstr>Вопросы категории «В школе»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Вопросы категории «Дома»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Вопросы категории «Осторожно!»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Вопросы категории «На улице»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Слайд 59</vt:lpstr>
      <vt:lpstr>Источники: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2014-11-18T17:29:42Z</dcterms:created>
  <dcterms:modified xsi:type="dcterms:W3CDTF">2015-10-05T09:00:26Z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